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184155-9DE7-4F98-8FCE-73AA5951280D}">
  <a:tblStyle styleId="{30184155-9DE7-4F98-8FCE-73AA595128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4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ab7331d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ab7331d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ab7331d3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ab7331d3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ab7331d3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ab7331d3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b96c843f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b96c843f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ab7331d3d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ab7331d3d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c3344e1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c3344e1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c3344e1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c3344e1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47550e0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47550e0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cce17d5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cce17d5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cce17d5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cce17d5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cce17d5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cce17d5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ab7331d3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ab7331d3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ce17d5e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cce17d5e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d645e7b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d645e7b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d0966d5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d0966d5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d0966d5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d0966d5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d0966d5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d0966d5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d0966d54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d0966d54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ab7331d3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ab7331d3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ab7331d3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ab7331d3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ab7331d3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ab7331d3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ab7331d3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ab7331d3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ab7331d3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ab7331d3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ab7331d3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ab7331d3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ab7331d3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ab7331d3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ab7331d3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ab7331d3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47550e09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47550e09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cc7d0a3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cc7d0a3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Relationship Id="rId5" Type="http://schemas.openxmlformats.org/officeDocument/2006/relationships/image" Target="../media/image31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jpg"/><Relationship Id="rId4" Type="http://schemas.openxmlformats.org/officeDocument/2006/relationships/image" Target="../media/image13.png"/><Relationship Id="rId5" Type="http://schemas.openxmlformats.org/officeDocument/2006/relationships/image" Target="../media/image23.jpg"/><Relationship Id="rId6" Type="http://schemas.openxmlformats.org/officeDocument/2006/relationships/image" Target="../media/image45.jpg"/><Relationship Id="rId7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8.jpg"/><Relationship Id="rId6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35.jpg"/><Relationship Id="rId5" Type="http://schemas.openxmlformats.org/officeDocument/2006/relationships/image" Target="../media/image5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35.jpg"/><Relationship Id="rId5" Type="http://schemas.openxmlformats.org/officeDocument/2006/relationships/image" Target="../media/image5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jpg"/><Relationship Id="rId4" Type="http://schemas.openxmlformats.org/officeDocument/2006/relationships/image" Target="../media/image2.png"/><Relationship Id="rId9" Type="http://schemas.openxmlformats.org/officeDocument/2006/relationships/image" Target="../media/image30.jpg"/><Relationship Id="rId5" Type="http://schemas.openxmlformats.org/officeDocument/2006/relationships/image" Target="../media/image36.jpg"/><Relationship Id="rId6" Type="http://schemas.openxmlformats.org/officeDocument/2006/relationships/image" Target="../media/image26.jp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7.jpg"/><Relationship Id="rId5" Type="http://schemas.openxmlformats.org/officeDocument/2006/relationships/image" Target="../media/image44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samskruthamShikshanthu/sanskritProjects/blob/main/Lessons/learnSanskritSeries/part-8/Exercise8.m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imemaps.com/civilizations/ancient-india/" TargetMode="External"/><Relationship Id="rId4" Type="http://schemas.openxmlformats.org/officeDocument/2006/relationships/hyperlink" Target="https://www.pinterest.com/pin/673710425492637256/" TargetMode="External"/><Relationship Id="rId5" Type="http://schemas.openxmlformats.org/officeDocument/2006/relationships/hyperlink" Target="https://www.pinterest.com/pin/860961653778764085/" TargetMode="External"/><Relationship Id="rId6" Type="http://schemas.openxmlformats.org/officeDocument/2006/relationships/hyperlink" Target="https://www.thetalentedindian.com/rani-lakshmi-bai-her-life-before-she-became-the-queen-of-jhansi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jpg"/><Relationship Id="rId4" Type="http://schemas.openxmlformats.org/officeDocument/2006/relationships/image" Target="../media/image11.jpg"/><Relationship Id="rId5" Type="http://schemas.openxmlformats.org/officeDocument/2006/relationships/image" Target="../media/image1.png"/><Relationship Id="rId6" Type="http://schemas.openxmlformats.org/officeDocument/2006/relationships/image" Target="../media/image12.jpg"/><Relationship Id="rId7" Type="http://schemas.openxmlformats.org/officeDocument/2006/relationships/image" Target="../media/image4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25100" y="861950"/>
            <a:ext cx="8278915" cy="1473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సంస్కృతం నేర్చుకుందాం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646400" y="2712650"/>
            <a:ext cx="5685898" cy="1366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అద్యాయం - 8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252" y="966713"/>
            <a:ext cx="1599247" cy="15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25" y="3616900"/>
            <a:ext cx="1526600" cy="15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475" y="9667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1819500" y="337750"/>
            <a:ext cx="2385300" cy="639300"/>
          </a:xfrm>
          <a:prstGeom prst="wedgeEllipseCallout">
            <a:avLst>
              <a:gd fmla="val -30769" name="adj1"/>
              <a:gd fmla="val 97482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2066550" y="426550"/>
            <a:ext cx="18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भवत: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4892175" y="248950"/>
            <a:ext cx="2385300" cy="639300"/>
          </a:xfrm>
          <a:prstGeom prst="wedgeEllipseCallout">
            <a:avLst>
              <a:gd fmla="val 30926" name="adj1"/>
              <a:gd fmla="val 11606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5343700" y="337750"/>
            <a:ext cx="18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मम</a:t>
            </a:r>
            <a:r>
              <a:rPr b="1" lang="en" sz="1800">
                <a:solidFill>
                  <a:srgbClr val="38761D"/>
                </a:solidFill>
              </a:rPr>
              <a:t> नाम रमेश: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67075" y="41825"/>
            <a:ext cx="2167500" cy="639300"/>
          </a:xfrm>
          <a:prstGeom prst="wedgeEllipseCallout">
            <a:avLst>
              <a:gd fmla="val 30926" name="adj1"/>
              <a:gd fmla="val 11606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526275" y="130625"/>
            <a:ext cx="12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भवान् क: 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6911025" y="130625"/>
            <a:ext cx="2167500" cy="639300"/>
          </a:xfrm>
          <a:prstGeom prst="wedgeEllipseCallout">
            <a:avLst>
              <a:gd fmla="val -22752" name="adj1"/>
              <a:gd fmla="val 12675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7077825" y="219425"/>
            <a:ext cx="18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अहं</a:t>
            </a:r>
            <a:r>
              <a:rPr b="1" lang="en" sz="1800">
                <a:solidFill>
                  <a:srgbClr val="38761D"/>
                </a:solidFill>
              </a:rPr>
              <a:t> रमेश: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136975" y="2771788"/>
            <a:ext cx="1599300" cy="639300"/>
          </a:xfrm>
          <a:prstGeom prst="wedgeEllipseCallout">
            <a:avLst>
              <a:gd fmla="val 30926" name="adj1"/>
              <a:gd fmla="val 11606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173275" y="2860588"/>
            <a:ext cx="15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स:</a:t>
            </a:r>
            <a:r>
              <a:rPr b="1" lang="en" sz="1800">
                <a:solidFill>
                  <a:srgbClr val="38761D"/>
                </a:solidFill>
              </a:rPr>
              <a:t> रमेश: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484675" y="2683000"/>
            <a:ext cx="2385300" cy="639300"/>
          </a:xfrm>
          <a:prstGeom prst="wedgeEllipseCallout">
            <a:avLst>
              <a:gd fmla="val -43110" name="adj1"/>
              <a:gd fmla="val 139942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1666375" y="2748700"/>
            <a:ext cx="210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तस्य नाम </a:t>
            </a:r>
            <a:r>
              <a:rPr b="1" lang="en" sz="2100">
                <a:solidFill>
                  <a:srgbClr val="6AA84F"/>
                </a:solidFill>
              </a:rPr>
              <a:t>रमेश: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462950" y="3256600"/>
            <a:ext cx="168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स: क: 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4204800" y="4011200"/>
            <a:ext cx="251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C0000"/>
                </a:solidFill>
              </a:rPr>
              <a:t>तस्य नाम किम्?</a:t>
            </a:r>
            <a:endParaRPr b="1" sz="25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500" y="284275"/>
            <a:ext cx="1850496" cy="12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6050" y="484025"/>
            <a:ext cx="1520075" cy="179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350" y="284275"/>
            <a:ext cx="1442624" cy="14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50" y="3320621"/>
            <a:ext cx="1295373" cy="18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/>
          <p:nvPr/>
        </p:nvSpPr>
        <p:spPr>
          <a:xfrm>
            <a:off x="562975" y="2791175"/>
            <a:ext cx="2367000" cy="639300"/>
          </a:xfrm>
          <a:prstGeom prst="wedgeEllipseCallout">
            <a:avLst>
              <a:gd fmla="val -40405" name="adj1"/>
              <a:gd fmla="val 10739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640375" y="2856875"/>
            <a:ext cx="221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तस्य नाम किम्?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3211588" y="1650150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स: </a:t>
            </a:r>
            <a:r>
              <a:rPr b="1" lang="en" sz="1800">
                <a:solidFill>
                  <a:srgbClr val="38761D"/>
                </a:solidFill>
              </a:rPr>
              <a:t>गणेश:</a:t>
            </a:r>
            <a:r>
              <a:rPr lang="en" sz="1800">
                <a:solidFill>
                  <a:srgbClr val="38761D"/>
                </a:solidFill>
              </a:rPr>
              <a:t> |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5346500" y="1819025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स: </a:t>
            </a:r>
            <a:r>
              <a:rPr b="1" lang="en" sz="1800">
                <a:solidFill>
                  <a:srgbClr val="38761D"/>
                </a:solidFill>
              </a:rPr>
              <a:t>राम:</a:t>
            </a:r>
            <a:r>
              <a:rPr lang="en" sz="1800">
                <a:solidFill>
                  <a:srgbClr val="38761D"/>
                </a:solidFill>
              </a:rPr>
              <a:t> |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7386925" y="2395175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स: </a:t>
            </a:r>
            <a:r>
              <a:rPr b="1" lang="en" sz="1800">
                <a:solidFill>
                  <a:srgbClr val="38761D"/>
                </a:solidFill>
              </a:rPr>
              <a:t>कृष्ण: |</a:t>
            </a:r>
            <a:r>
              <a:rPr lang="en" sz="1800">
                <a:solidFill>
                  <a:srgbClr val="38761D"/>
                </a:solidFill>
              </a:rPr>
              <a:t>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2939788" y="20610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तस्य नाम </a:t>
            </a:r>
            <a:r>
              <a:rPr b="1" lang="en" sz="1800">
                <a:solidFill>
                  <a:srgbClr val="38761D"/>
                </a:solidFill>
              </a:rPr>
              <a:t>गणेश:</a:t>
            </a:r>
            <a:r>
              <a:rPr lang="en" sz="1800">
                <a:solidFill>
                  <a:srgbClr val="38761D"/>
                </a:solidFill>
              </a:rPr>
              <a:t> |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5163350" y="22807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तस्य नाम </a:t>
            </a:r>
            <a:r>
              <a:rPr b="1" lang="en" sz="1800">
                <a:solidFill>
                  <a:srgbClr val="38761D"/>
                </a:solidFill>
              </a:rPr>
              <a:t>राम: |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7115113" y="279117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तस्य नाम </a:t>
            </a:r>
            <a:r>
              <a:rPr b="1" lang="en" sz="1800">
                <a:solidFill>
                  <a:srgbClr val="38761D"/>
                </a:solidFill>
              </a:rPr>
              <a:t>कृष्ण:</a:t>
            </a:r>
            <a:r>
              <a:rPr lang="en" sz="1800">
                <a:solidFill>
                  <a:srgbClr val="38761D"/>
                </a:solidFill>
              </a:rPr>
              <a:t> |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2355450" y="4408325"/>
            <a:ext cx="27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</a:rPr>
              <a:t>गणेश: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r>
              <a:rPr lang="en" sz="2100">
                <a:solidFill>
                  <a:srgbClr val="CC0000"/>
                </a:solidFill>
              </a:rPr>
              <a:t>  </a:t>
            </a:r>
            <a:endParaRPr sz="2100">
              <a:solidFill>
                <a:srgbClr val="CC0000"/>
              </a:solidFill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5993425" y="3430475"/>
            <a:ext cx="27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</a:rPr>
              <a:t>कृष्ण: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r>
              <a:rPr lang="en" sz="2100">
                <a:solidFill>
                  <a:srgbClr val="CC0000"/>
                </a:solidFill>
              </a:rPr>
              <a:t>  </a:t>
            </a:r>
            <a:endParaRPr sz="2100">
              <a:solidFill>
                <a:srgbClr val="CC000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4288175" y="3978113"/>
            <a:ext cx="27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</a:rPr>
              <a:t>राम: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r>
              <a:rPr lang="en" sz="2100">
                <a:solidFill>
                  <a:srgbClr val="CC0000"/>
                </a:solidFill>
              </a:rPr>
              <a:t>  </a:t>
            </a:r>
            <a:endParaRPr sz="21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{30184155-9DE7-4F98-8FCE-73AA5951280D}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925" y="3591737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00" y="1028688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/>
          <p:nvPr/>
        </p:nvSpPr>
        <p:spPr>
          <a:xfrm>
            <a:off x="5165301" y="3074775"/>
            <a:ext cx="564052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8761D"/>
                </a:solidFill>
                <a:latin typeface="Arial"/>
              </a:rPr>
              <a:t>स:</a:t>
            </a:r>
          </a:p>
        </p:txBody>
      </p:sp>
      <p:sp>
        <p:nvSpPr>
          <p:cNvPr id="234" name="Google Shape;234;p24"/>
          <p:cNvSpPr/>
          <p:nvPr/>
        </p:nvSpPr>
        <p:spPr>
          <a:xfrm>
            <a:off x="5879700" y="3379550"/>
            <a:ext cx="1105016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AA84F"/>
                </a:solidFill>
                <a:latin typeface="Arial"/>
              </a:rPr>
              <a:t>तस्य नाम</a:t>
            </a:r>
          </a:p>
        </p:txBody>
      </p:sp>
      <p:cxnSp>
        <p:nvCxnSpPr>
          <p:cNvPr id="235" name="Google Shape;235;p24"/>
          <p:cNvCxnSpPr>
            <a:endCxn id="236" idx="1"/>
          </p:cNvCxnSpPr>
          <p:nvPr/>
        </p:nvCxnSpPr>
        <p:spPr>
          <a:xfrm flipH="1" rot="10800000">
            <a:off x="5823800" y="1320022"/>
            <a:ext cx="969000" cy="1908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4"/>
          <p:cNvCxnSpPr>
            <a:endCxn id="236" idx="2"/>
          </p:cNvCxnSpPr>
          <p:nvPr/>
        </p:nvCxnSpPr>
        <p:spPr>
          <a:xfrm flipH="1" rot="10800000">
            <a:off x="6525050" y="2541769"/>
            <a:ext cx="1360800" cy="896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4"/>
          <p:cNvSpPr txBox="1"/>
          <p:nvPr/>
        </p:nvSpPr>
        <p:spPr>
          <a:xfrm>
            <a:off x="5124650" y="567000"/>
            <a:ext cx="10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स: क:?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4903850" y="1128900"/>
            <a:ext cx="147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क: </a:t>
            </a:r>
            <a:r>
              <a:rPr b="1" lang="en" sz="1800">
                <a:solidFill>
                  <a:srgbClr val="990000"/>
                </a:solidFill>
              </a:rPr>
              <a:t>चाणक्य: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6329825" y="4047913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कस्य नाम </a:t>
            </a:r>
            <a:r>
              <a:rPr b="1" lang="en" sz="1800">
                <a:solidFill>
                  <a:srgbClr val="990000"/>
                </a:solidFill>
              </a:rPr>
              <a:t>चाणक्य: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6429875" y="4578500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तस्य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76375" y="429350"/>
            <a:ext cx="1338300" cy="639300"/>
          </a:xfrm>
          <a:prstGeom prst="wedgeEllipseCallout">
            <a:avLst>
              <a:gd fmla="val 12286" name="adj1"/>
              <a:gd fmla="val 89402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116576" y="518150"/>
            <a:ext cx="13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एष: </a:t>
            </a: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सुश्रुत:</a:t>
            </a:r>
            <a:r>
              <a:rPr b="1" lang="en" sz="1800">
                <a:solidFill>
                  <a:srgbClr val="38761D"/>
                </a:solidFill>
              </a:rPr>
              <a:t>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782700" y="49925"/>
            <a:ext cx="2417400" cy="639300"/>
          </a:xfrm>
          <a:prstGeom prst="wedgeEllipseCallout">
            <a:avLst>
              <a:gd fmla="val -26875" name="adj1"/>
              <a:gd fmla="val 144068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882800" y="115625"/>
            <a:ext cx="23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एतस्य नाम 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सुश्रुत:</a:t>
            </a:r>
            <a:r>
              <a:rPr b="1" lang="en" sz="2100">
                <a:solidFill>
                  <a:srgbClr val="6AA84F"/>
                </a:solidFill>
              </a:rPr>
              <a:t> |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398700" y="2880000"/>
            <a:ext cx="11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एष: क:?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721725" y="3341700"/>
            <a:ext cx="12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क: </a:t>
            </a:r>
            <a:r>
              <a:rPr b="1" lang="en" sz="1800">
                <a:solidFill>
                  <a:srgbClr val="99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सुश्रुत: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2107750" y="3710938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कस्य नाम </a:t>
            </a:r>
            <a:r>
              <a:rPr b="1" lang="en" sz="1800">
                <a:solidFill>
                  <a:srgbClr val="99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सुश्रुत: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569050" y="4241525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एतस्य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425" y="1028700"/>
            <a:ext cx="1986001" cy="1488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4"/>
          <p:cNvCxnSpPr>
            <a:endCxn id="250" idx="1"/>
          </p:cNvCxnSpPr>
          <p:nvPr/>
        </p:nvCxnSpPr>
        <p:spPr>
          <a:xfrm>
            <a:off x="1569125" y="1581825"/>
            <a:ext cx="849300" cy="191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2800" y="98275"/>
            <a:ext cx="2186100" cy="244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5" y="142064"/>
            <a:ext cx="1581076" cy="237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426" y="298924"/>
            <a:ext cx="1964144" cy="1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875" y="158061"/>
            <a:ext cx="1068600" cy="203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813" y="142079"/>
            <a:ext cx="1228498" cy="184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0975" y="2703200"/>
            <a:ext cx="1710674" cy="11418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831613" y="25717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वानर: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7043725" y="21798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सैनिक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3006863" y="38450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नर्तक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2744050" y="160937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जनक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4985600" y="198397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कृषक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726778" y="2943375"/>
            <a:ext cx="10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आञ्जनेय: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2744050" y="198397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दशरथ</a:t>
            </a:r>
            <a:r>
              <a:rPr b="1" lang="en" sz="1700">
                <a:solidFill>
                  <a:srgbClr val="38761D"/>
                </a:solidFill>
              </a:rPr>
              <a:t>: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82525" y="3305350"/>
            <a:ext cx="23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वानर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आञ्जनेय: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4880753" y="2348550"/>
            <a:ext cx="10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हर्ष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6938878" y="2571750"/>
            <a:ext cx="10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अर्जुन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2902016" y="4198038"/>
            <a:ext cx="10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नटराज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4433000" y="2644663"/>
            <a:ext cx="196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कृषक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हर्ष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1994938" y="2320850"/>
            <a:ext cx="23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जनक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</a:rPr>
              <a:t>दशरथ: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2257763" y="4596325"/>
            <a:ext cx="23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नर्तक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नटराज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6365875" y="2943375"/>
            <a:ext cx="23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सैनिक</a:t>
            </a: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स्य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नाम  </a:t>
            </a:r>
            <a:r>
              <a:rPr b="1" lang="en" sz="1700">
                <a:solidFill>
                  <a:srgbClr val="38761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अर्जुन: |</a:t>
            </a:r>
            <a:endParaRPr b="1" sz="2200">
              <a:solidFill>
                <a:srgbClr val="38761D"/>
              </a:solidFill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5247584" y="3570100"/>
            <a:ext cx="2244090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1076D2"/>
                    </a:gs>
                    <a:gs pos="100000">
                      <a:srgbClr val="09305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स्य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38" y="418050"/>
            <a:ext cx="3994925" cy="38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/>
        </p:nvSpPr>
        <p:spPr>
          <a:xfrm>
            <a:off x="1565588" y="4316775"/>
            <a:ext cx="112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केशव: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6332578" y="2145250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</a:t>
            </a:r>
            <a:r>
              <a:rPr b="1" lang="en" sz="2100">
                <a:solidFill>
                  <a:srgbClr val="38761D"/>
                </a:solidFill>
              </a:rPr>
              <a:t>स्य युतकम्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5965203" y="2880850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केशवस्य </a:t>
            </a:r>
            <a:r>
              <a:rPr b="1" lang="en" sz="2100">
                <a:solidFill>
                  <a:srgbClr val="38761D"/>
                </a:solidFill>
              </a:rPr>
              <a:t>चषक: </a:t>
            </a:r>
            <a:r>
              <a:rPr b="1" lang="en" sz="2100">
                <a:solidFill>
                  <a:srgbClr val="38761D"/>
                </a:solidFill>
              </a:rPr>
              <a:t>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5623453" y="3865150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केशवस्य </a:t>
            </a:r>
            <a:r>
              <a:rPr b="1" lang="en" sz="2100">
                <a:solidFill>
                  <a:srgbClr val="38761D"/>
                </a:solidFill>
              </a:rPr>
              <a:t>हस्त</a:t>
            </a:r>
            <a:r>
              <a:rPr b="1" lang="en" sz="2100">
                <a:solidFill>
                  <a:srgbClr val="38761D"/>
                </a:solidFill>
              </a:rPr>
              <a:t>: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5523578" y="1500063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केशवस्य </a:t>
            </a:r>
            <a:r>
              <a:rPr b="1" lang="en" sz="2100">
                <a:solidFill>
                  <a:srgbClr val="38761D"/>
                </a:solidFill>
              </a:rPr>
              <a:t>शिर: </a:t>
            </a:r>
            <a:r>
              <a:rPr b="1" lang="en" sz="2100">
                <a:solidFill>
                  <a:srgbClr val="38761D"/>
                </a:solidFill>
              </a:rPr>
              <a:t>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5203953" y="481625"/>
            <a:ext cx="248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केशवस्य </a:t>
            </a:r>
            <a:r>
              <a:rPr b="1" lang="en" sz="2100">
                <a:solidFill>
                  <a:srgbClr val="38761D"/>
                </a:solidFill>
              </a:rPr>
              <a:t>केश: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cxnSp>
        <p:nvCxnSpPr>
          <p:cNvPr id="288" name="Google Shape;288;p26"/>
          <p:cNvCxnSpPr/>
          <p:nvPr/>
        </p:nvCxnSpPr>
        <p:spPr>
          <a:xfrm flipH="1">
            <a:off x="2278150" y="731300"/>
            <a:ext cx="2906400" cy="17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6"/>
          <p:cNvCxnSpPr/>
          <p:nvPr/>
        </p:nvCxnSpPr>
        <p:spPr>
          <a:xfrm rot="10800000">
            <a:off x="2338050" y="1360350"/>
            <a:ext cx="3006300" cy="35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6"/>
          <p:cNvCxnSpPr/>
          <p:nvPr/>
        </p:nvCxnSpPr>
        <p:spPr>
          <a:xfrm rot="10800000">
            <a:off x="2587975" y="2289175"/>
            <a:ext cx="2896200" cy="5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6"/>
          <p:cNvCxnSpPr/>
          <p:nvPr/>
        </p:nvCxnSpPr>
        <p:spPr>
          <a:xfrm flipH="1">
            <a:off x="2558000" y="3018400"/>
            <a:ext cx="2826300" cy="52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6"/>
          <p:cNvCxnSpPr/>
          <p:nvPr/>
        </p:nvCxnSpPr>
        <p:spPr>
          <a:xfrm rot="10800000">
            <a:off x="2198475" y="3797550"/>
            <a:ext cx="3375600" cy="28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45225" y="2420613"/>
            <a:ext cx="469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 देशस्य राजधानी नव दिल्ली?</a:t>
            </a:r>
            <a:r>
              <a:rPr b="1" lang="en" sz="1050">
                <a:solidFill>
                  <a:srgbClr val="99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" sz="1200">
                <a:solidFill>
                  <a:srgbClr val="99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नवदेहली)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263375" y="374350"/>
            <a:ext cx="37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फ्रान्स् देशस्य राजधानी पार</a:t>
            </a:r>
            <a:r>
              <a:rPr b="1" lang="en" sz="2100">
                <a:solidFill>
                  <a:srgbClr val="38761D"/>
                </a:solidFill>
              </a:rPr>
              <a:t>िस्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4850175" y="374350"/>
            <a:ext cx="35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देशस्य राजधानी पारिस् ? 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263375" y="1036100"/>
            <a:ext cx="37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जपान्</a:t>
            </a:r>
            <a:r>
              <a:rPr b="1" lang="en" sz="2100">
                <a:solidFill>
                  <a:srgbClr val="38761D"/>
                </a:solidFill>
              </a:rPr>
              <a:t> देशस्य राजधानी </a:t>
            </a:r>
            <a:r>
              <a:rPr b="1" lang="en" sz="2100">
                <a:solidFill>
                  <a:srgbClr val="38761D"/>
                </a:solidFill>
              </a:rPr>
              <a:t>टोक्यो</a:t>
            </a:r>
            <a:r>
              <a:rPr b="1" lang="en" sz="2100">
                <a:solidFill>
                  <a:srgbClr val="38761D"/>
                </a:solidFill>
              </a:rPr>
              <a:t>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263375" y="1738525"/>
            <a:ext cx="37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ईजिप्ट् </a:t>
            </a:r>
            <a:r>
              <a:rPr b="1" lang="en" sz="2100">
                <a:solidFill>
                  <a:srgbClr val="38761D"/>
                </a:solidFill>
              </a:rPr>
              <a:t> देशस्य राजधानी </a:t>
            </a:r>
            <a:r>
              <a:rPr b="1" lang="en" sz="2100">
                <a:solidFill>
                  <a:srgbClr val="38761D"/>
                </a:solidFill>
              </a:rPr>
              <a:t>कैरो</a:t>
            </a:r>
            <a:r>
              <a:rPr b="1" lang="en" sz="2100">
                <a:solidFill>
                  <a:srgbClr val="38761D"/>
                </a:solidFill>
              </a:rPr>
              <a:t>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4616175" y="2467213"/>
            <a:ext cx="403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भारत</a:t>
            </a:r>
            <a:r>
              <a:rPr b="1" lang="en" sz="2100">
                <a:solidFill>
                  <a:srgbClr val="38761D"/>
                </a:solidFill>
              </a:rPr>
              <a:t> देशस्य राजधानी </a:t>
            </a:r>
            <a:r>
              <a:rPr b="1" lang="en" sz="2100">
                <a:solidFill>
                  <a:srgbClr val="38761D"/>
                </a:solidFill>
              </a:rPr>
              <a:t>नव दिल्ली</a:t>
            </a:r>
            <a:r>
              <a:rPr b="1" lang="en" sz="2100">
                <a:solidFill>
                  <a:srgbClr val="38761D"/>
                </a:solidFill>
              </a:rPr>
              <a:t>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4850175" y="1036100"/>
            <a:ext cx="35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 </a:t>
            </a:r>
            <a:r>
              <a:rPr b="1" lang="en" sz="2100">
                <a:solidFill>
                  <a:srgbClr val="CC0000"/>
                </a:solidFill>
              </a:rPr>
              <a:t>देशस्य राजधानी टोक्यो ? 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4850175" y="1738525"/>
            <a:ext cx="35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</a:t>
            </a:r>
            <a:r>
              <a:rPr b="1" lang="en" sz="2100">
                <a:solidFill>
                  <a:srgbClr val="CC0000"/>
                </a:solidFill>
              </a:rPr>
              <a:t>  देशस्य राजधानी कैरो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292325" y="3102725"/>
            <a:ext cx="373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कस्य देश</a:t>
            </a:r>
            <a:r>
              <a:rPr b="1" lang="en" sz="2100">
                <a:solidFill>
                  <a:srgbClr val="CC0000"/>
                </a:solidFill>
              </a:rPr>
              <a:t>स्य</a:t>
            </a:r>
            <a:r>
              <a:rPr b="1" lang="en" sz="2100">
                <a:solidFill>
                  <a:srgbClr val="CC0000"/>
                </a:solidFill>
              </a:rPr>
              <a:t> राजधानी </a:t>
            </a:r>
            <a:r>
              <a:rPr b="1" lang="en" sz="2100">
                <a:solidFill>
                  <a:srgbClr val="CC0000"/>
                </a:solidFill>
              </a:rPr>
              <a:t>मास्को 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4765575" y="3155950"/>
            <a:ext cx="373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रश्या</a:t>
            </a:r>
            <a:r>
              <a:rPr b="1" lang="en" sz="2100">
                <a:solidFill>
                  <a:srgbClr val="CC0000"/>
                </a:solidFill>
              </a:rPr>
              <a:t> देशस्य राजधानी मास्को |</a:t>
            </a:r>
            <a:endParaRPr b="1" sz="21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/>
        </p:nvSpPr>
        <p:spPr>
          <a:xfrm>
            <a:off x="450550" y="591475"/>
            <a:ext cx="235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रामस्य पुत्र: क:?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638075" y="2133113"/>
            <a:ext cx="276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भारत</a:t>
            </a:r>
            <a:r>
              <a:rPr b="1" lang="en" sz="2100">
                <a:solidFill>
                  <a:srgbClr val="990000"/>
                </a:solidFill>
              </a:rPr>
              <a:t>स्य </a:t>
            </a:r>
            <a:r>
              <a:rPr b="1" lang="en" sz="2100">
                <a:solidFill>
                  <a:srgbClr val="990000"/>
                </a:solidFill>
              </a:rPr>
              <a:t>पत्नी</a:t>
            </a:r>
            <a:r>
              <a:rPr b="1" lang="en" sz="2100">
                <a:solidFill>
                  <a:srgbClr val="990000"/>
                </a:solidFill>
              </a:rPr>
              <a:t> क</a:t>
            </a:r>
            <a:r>
              <a:rPr b="1" lang="en" sz="2100">
                <a:solidFill>
                  <a:srgbClr val="990000"/>
                </a:solidFill>
              </a:rPr>
              <a:t>ा</a:t>
            </a:r>
            <a:r>
              <a:rPr b="1" lang="en" sz="2100">
                <a:solidFill>
                  <a:srgbClr val="990000"/>
                </a:solidFill>
              </a:rPr>
              <a:t>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638075" y="1349925"/>
            <a:ext cx="244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लक्ष्मणस्य पत्नी का</a:t>
            </a:r>
            <a:r>
              <a:rPr b="1" lang="en" sz="2100">
                <a:solidFill>
                  <a:srgbClr val="990000"/>
                </a:solidFill>
              </a:rPr>
              <a:t>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638075" y="2972875"/>
            <a:ext cx="336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कुमारसम्भवस्य </a:t>
            </a:r>
            <a:r>
              <a:rPr b="1" lang="en" sz="2100">
                <a:solidFill>
                  <a:srgbClr val="990000"/>
                </a:solidFill>
              </a:rPr>
              <a:t> </a:t>
            </a:r>
            <a:r>
              <a:rPr b="1" lang="en" sz="2100">
                <a:solidFill>
                  <a:srgbClr val="990000"/>
                </a:solidFill>
              </a:rPr>
              <a:t>लेखक: क:</a:t>
            </a:r>
            <a:r>
              <a:rPr b="1" lang="en" sz="2100">
                <a:solidFill>
                  <a:srgbClr val="990000"/>
                </a:solidFill>
              </a:rPr>
              <a:t>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740525" y="3685625"/>
            <a:ext cx="350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नैषधीयचरित</a:t>
            </a:r>
            <a:r>
              <a:rPr b="1" lang="en" sz="2100">
                <a:solidFill>
                  <a:srgbClr val="990000"/>
                </a:solidFill>
              </a:rPr>
              <a:t>स्य  लेखक: क:?</a:t>
            </a:r>
            <a:endParaRPr b="1" sz="2100">
              <a:solidFill>
                <a:srgbClr val="990000"/>
              </a:solidFill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2807650" y="637175"/>
            <a:ext cx="102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लव: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3206925" y="1385138"/>
            <a:ext cx="119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ऊर्मिला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18" name="Google Shape;318;p28"/>
          <p:cNvSpPr txBox="1"/>
          <p:nvPr/>
        </p:nvSpPr>
        <p:spPr>
          <a:xfrm>
            <a:off x="3279425" y="2161388"/>
            <a:ext cx="119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माण्डवी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4146025" y="2972875"/>
            <a:ext cx="163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कालिदास: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4572000" y="3708725"/>
            <a:ext cx="114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श्री हर्ष: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500" y="144800"/>
            <a:ext cx="2469808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0" y="3320621"/>
            <a:ext cx="1295373" cy="18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9"/>
          <p:cNvSpPr txBox="1"/>
          <p:nvPr/>
        </p:nvSpPr>
        <p:spPr>
          <a:xfrm>
            <a:off x="7065200" y="1849900"/>
            <a:ext cx="114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पद्मम् 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1395225" y="2571750"/>
            <a:ext cx="114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तत्</a:t>
            </a:r>
            <a:r>
              <a:rPr b="1" lang="en" sz="2500">
                <a:solidFill>
                  <a:srgbClr val="38761D"/>
                </a:solidFill>
              </a:rPr>
              <a:t> 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1507650" y="3423300"/>
            <a:ext cx="157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त</a:t>
            </a:r>
            <a:r>
              <a:rPr b="1" lang="en" sz="2500">
                <a:solidFill>
                  <a:srgbClr val="38761D"/>
                </a:solidFill>
              </a:rPr>
              <a:t>स्य नाम </a:t>
            </a:r>
            <a:endParaRPr b="1" sz="2500">
              <a:solidFill>
                <a:srgbClr val="38761D"/>
              </a:solidFill>
            </a:endParaRPr>
          </a:p>
        </p:txBody>
      </p:sp>
      <p:cxnSp>
        <p:nvCxnSpPr>
          <p:cNvPr id="330" name="Google Shape;330;p29"/>
          <p:cNvCxnSpPr>
            <a:stCxn id="328" idx="3"/>
            <a:endCxn id="327" idx="1"/>
          </p:cNvCxnSpPr>
          <p:nvPr/>
        </p:nvCxnSpPr>
        <p:spPr>
          <a:xfrm flipH="1" rot="10800000">
            <a:off x="2543625" y="2134650"/>
            <a:ext cx="4521600" cy="72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9"/>
          <p:cNvCxnSpPr>
            <a:stCxn id="329" idx="3"/>
          </p:cNvCxnSpPr>
          <p:nvPr/>
        </p:nvCxnSpPr>
        <p:spPr>
          <a:xfrm flipH="1" rot="10800000">
            <a:off x="3087150" y="2287200"/>
            <a:ext cx="4130400" cy="142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9"/>
          <p:cNvSpPr txBox="1"/>
          <p:nvPr/>
        </p:nvSpPr>
        <p:spPr>
          <a:xfrm>
            <a:off x="420575" y="841150"/>
            <a:ext cx="266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तस्य नाम किम्?</a:t>
            </a:r>
            <a:endParaRPr b="1" sz="25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Google Shape;337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{30184155-9DE7-4F98-8FCE-73AA5951280D}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925" y="3591737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925" y="1940676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/>
          <p:nvPr/>
        </p:nvSpPr>
        <p:spPr>
          <a:xfrm>
            <a:off x="5829775" y="3709150"/>
            <a:ext cx="1105016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AA84F"/>
                </a:solidFill>
                <a:latin typeface="Arial"/>
              </a:rPr>
              <a:t>तस्य नाम</a:t>
            </a:r>
          </a:p>
        </p:txBody>
      </p:sp>
      <p:sp>
        <p:nvSpPr>
          <p:cNvPr id="341" name="Google Shape;341;p30"/>
          <p:cNvSpPr/>
          <p:nvPr/>
        </p:nvSpPr>
        <p:spPr>
          <a:xfrm>
            <a:off x="5295125" y="3099825"/>
            <a:ext cx="668448" cy="516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8761D"/>
                </a:solidFill>
                <a:latin typeface="Arial"/>
              </a:rPr>
              <a:t>तत्</a:t>
            </a:r>
          </a:p>
        </p:txBody>
      </p:sp>
      <p:cxnSp>
        <p:nvCxnSpPr>
          <p:cNvPr id="342" name="Google Shape;342;p30"/>
          <p:cNvCxnSpPr>
            <a:endCxn id="343" idx="1"/>
          </p:cNvCxnSpPr>
          <p:nvPr/>
        </p:nvCxnSpPr>
        <p:spPr>
          <a:xfrm flipH="1" rot="10800000">
            <a:off x="5943625" y="2696600"/>
            <a:ext cx="858900" cy="38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0"/>
          <p:cNvSpPr txBox="1"/>
          <p:nvPr/>
        </p:nvSpPr>
        <p:spPr>
          <a:xfrm>
            <a:off x="6802525" y="2280950"/>
            <a:ext cx="214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संस्कृत अभ्यास पुस्तकम् |</a:t>
            </a:r>
            <a:endParaRPr b="1" sz="2100">
              <a:solidFill>
                <a:srgbClr val="38761D"/>
              </a:solidFill>
            </a:endParaRPr>
          </a:p>
        </p:txBody>
      </p:sp>
      <p:cxnSp>
        <p:nvCxnSpPr>
          <p:cNvPr id="344" name="Google Shape;344;p30"/>
          <p:cNvCxnSpPr>
            <a:endCxn id="343" idx="2"/>
          </p:cNvCxnSpPr>
          <p:nvPr/>
        </p:nvCxnSpPr>
        <p:spPr>
          <a:xfrm flipH="1" rot="10800000">
            <a:off x="6712525" y="3112250"/>
            <a:ext cx="1163700" cy="65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0"/>
          <p:cNvSpPr/>
          <p:nvPr/>
        </p:nvSpPr>
        <p:spPr>
          <a:xfrm>
            <a:off x="0" y="1176150"/>
            <a:ext cx="2317200" cy="831300"/>
          </a:xfrm>
          <a:prstGeom prst="wedgeEllipseCallout">
            <a:avLst>
              <a:gd fmla="val 19010" name="adj1"/>
              <a:gd fmla="val 101904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 txBox="1"/>
          <p:nvPr/>
        </p:nvSpPr>
        <p:spPr>
          <a:xfrm>
            <a:off x="145950" y="1222350"/>
            <a:ext cx="202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एतत् अभ्यासपुस्तकम्</a:t>
            </a:r>
            <a:r>
              <a:rPr b="1" lang="en" sz="1800">
                <a:solidFill>
                  <a:srgbClr val="38761D"/>
                </a:solidFill>
              </a:rPr>
              <a:t>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1232125" y="0"/>
            <a:ext cx="3043500" cy="901200"/>
          </a:xfrm>
          <a:prstGeom prst="wedgeEllipseCallout">
            <a:avLst>
              <a:gd fmla="val -26457" name="adj1"/>
              <a:gd fmla="val 207774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5325" y="89900"/>
            <a:ext cx="1664550" cy="21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8127" y="1587971"/>
            <a:ext cx="1775349" cy="245695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0"/>
          <p:cNvSpPr txBox="1"/>
          <p:nvPr/>
        </p:nvSpPr>
        <p:spPr>
          <a:xfrm>
            <a:off x="1232125" y="19650"/>
            <a:ext cx="2908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एतस्य नाम </a:t>
            </a:r>
            <a:r>
              <a:rPr b="1" lang="en" sz="210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अभ्यासपुस्तकम्</a:t>
            </a:r>
            <a:r>
              <a:rPr b="1" lang="en" sz="2300">
                <a:solidFill>
                  <a:srgbClr val="6AA84F"/>
                </a:solidFill>
              </a:rPr>
              <a:t> </a:t>
            </a:r>
            <a:r>
              <a:rPr b="1" lang="en" sz="2100">
                <a:solidFill>
                  <a:srgbClr val="6AA84F"/>
                </a:solidFill>
              </a:rPr>
              <a:t>|</a:t>
            </a:r>
            <a:endParaRPr b="1" sz="2100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412" y="367275"/>
            <a:ext cx="2297026" cy="1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525" y="310374"/>
            <a:ext cx="2817305" cy="18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00" y="54950"/>
            <a:ext cx="2720299" cy="17979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/>
          <p:nvPr/>
        </p:nvSpPr>
        <p:spPr>
          <a:xfrm>
            <a:off x="630325" y="1989700"/>
            <a:ext cx="105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फलम्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315775" y="2634400"/>
            <a:ext cx="168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कदली</a:t>
            </a:r>
            <a:r>
              <a:rPr b="1" lang="en" sz="2100">
                <a:solidFill>
                  <a:srgbClr val="38761D"/>
                </a:solidFill>
              </a:rPr>
              <a:t>फलम्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72500" y="3279100"/>
            <a:ext cx="350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फलस्य नाम  </a:t>
            </a:r>
            <a:r>
              <a:rPr b="1" lang="en" sz="2100">
                <a:solidFill>
                  <a:srgbClr val="38761D"/>
                </a:solidFill>
              </a:rPr>
              <a:t>कदलीफलम्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7294500" y="2166100"/>
            <a:ext cx="105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मन्दिरम्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6782550" y="2674000"/>
            <a:ext cx="194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मीनाक्षीमन्दिरम्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5224500" y="3279100"/>
            <a:ext cx="377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मन्दिरस्य नाम  </a:t>
            </a:r>
            <a:r>
              <a:rPr b="1" lang="en" sz="2100">
                <a:solidFill>
                  <a:srgbClr val="38761D"/>
                </a:solidFill>
              </a:rPr>
              <a:t>मीनाक्षीमन्दिरम्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3222613" y="2063850"/>
            <a:ext cx="253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पुष्पस्य</a:t>
            </a:r>
            <a:r>
              <a:rPr b="1" lang="en" sz="2100">
                <a:solidFill>
                  <a:srgbClr val="38761D"/>
                </a:solidFill>
              </a:rPr>
              <a:t> नाम  </a:t>
            </a:r>
            <a:r>
              <a:rPr b="1" lang="en" sz="2100">
                <a:solidFill>
                  <a:srgbClr val="38761D"/>
                </a:solidFill>
              </a:rPr>
              <a:t>पद्मम् |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438775" y="0"/>
            <a:ext cx="6705211" cy="14725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वक्रतुण्ड महाकाय सूर्यकोटि समप्रभ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निर्विघ्नं कुरु मे देव सर्वकार्येषु सर्वदा ||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751550" y="1713725"/>
            <a:ext cx="7946418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सरस्वती नमस्तुभ्यं वरदे कामरूपिणि |  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विद्यारम्भं करिष्यामि सिध्दिर्भवतु मे सदा ||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0" y="3589750"/>
            <a:ext cx="7605309" cy="1553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गुरुर्ब्रह्मा गुरुर्विष्णुः गुरुर्देवो महेश्वरः ।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गुरुः साक्षात् परब्रह्म तस्मै श्री गुरवे नम: 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{30184155-9DE7-4F98-8FCE-73AA5951280D}</a:tableStyleId>
              </a:tblPr>
              <a:tblGrid>
                <a:gridCol w="3048000"/>
                <a:gridCol w="3048000"/>
                <a:gridCol w="3048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0" name="Google Shape;370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{30184155-9DE7-4F98-8FCE-73AA5951280D}</a:tableStyleId>
              </a:tblPr>
              <a:tblGrid>
                <a:gridCol w="3048000"/>
                <a:gridCol w="30480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वसुदेव: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पुत्र:</a:t>
                      </a:r>
                      <a:endParaRPr b="1" sz="2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देवकी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पुत्र:</a:t>
                      </a:r>
                      <a:endParaRPr b="1" sz="25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कुचेल: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मित्रम् 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मीरा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स्वामी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बलराम: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सहोदर: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रुक्मिणी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पति: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अर्जुन: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सारथि: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द्वारका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500">
                          <a:solidFill>
                            <a:srgbClr val="38761D"/>
                          </a:solidFill>
                        </a:rPr>
                        <a:t>राजा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500" y="642950"/>
            <a:ext cx="2790425" cy="41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{30184155-9DE7-4F98-8FCE-73AA5951280D}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7" name="Google Shape;377;p33"/>
          <p:cNvSpPr/>
          <p:nvPr/>
        </p:nvSpPr>
        <p:spPr>
          <a:xfrm>
            <a:off x="4911582" y="224225"/>
            <a:ext cx="160765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स:</a:t>
            </a:r>
          </a:p>
        </p:txBody>
      </p:sp>
      <p:sp>
        <p:nvSpPr>
          <p:cNvPr id="378" name="Google Shape;378;p33"/>
          <p:cNvSpPr/>
          <p:nvPr/>
        </p:nvSpPr>
        <p:spPr>
          <a:xfrm>
            <a:off x="4794557" y="1956313"/>
            <a:ext cx="1788995" cy="1218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सा</a:t>
            </a:r>
          </a:p>
        </p:txBody>
      </p:sp>
      <p:sp>
        <p:nvSpPr>
          <p:cNvPr id="379" name="Google Shape;379;p33"/>
          <p:cNvSpPr/>
          <p:nvPr/>
        </p:nvSpPr>
        <p:spPr>
          <a:xfrm>
            <a:off x="4736397" y="3664700"/>
            <a:ext cx="1958018" cy="12187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तत्</a:t>
            </a:r>
          </a:p>
        </p:txBody>
      </p:sp>
      <p:sp>
        <p:nvSpPr>
          <p:cNvPr id="380" name="Google Shape;380;p33"/>
          <p:cNvSpPr/>
          <p:nvPr/>
        </p:nvSpPr>
        <p:spPr>
          <a:xfrm>
            <a:off x="2436700" y="224225"/>
            <a:ext cx="2107727" cy="11717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एष:</a:t>
            </a:r>
          </a:p>
        </p:txBody>
      </p:sp>
      <p:sp>
        <p:nvSpPr>
          <p:cNvPr id="381" name="Google Shape;381;p33"/>
          <p:cNvSpPr/>
          <p:nvPr/>
        </p:nvSpPr>
        <p:spPr>
          <a:xfrm>
            <a:off x="2463038" y="1907212"/>
            <a:ext cx="2055049" cy="1317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एषा</a:t>
            </a:r>
          </a:p>
        </p:txBody>
      </p:sp>
      <p:sp>
        <p:nvSpPr>
          <p:cNvPr id="382" name="Google Shape;382;p33"/>
          <p:cNvSpPr/>
          <p:nvPr/>
        </p:nvSpPr>
        <p:spPr>
          <a:xfrm>
            <a:off x="2394100" y="3612213"/>
            <a:ext cx="2107723" cy="11717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एतत्</a:t>
            </a:r>
          </a:p>
        </p:txBody>
      </p:sp>
      <p:sp>
        <p:nvSpPr>
          <p:cNvPr id="383" name="Google Shape;383;p33"/>
          <p:cNvSpPr/>
          <p:nvPr/>
        </p:nvSpPr>
        <p:spPr>
          <a:xfrm>
            <a:off x="7001741" y="141875"/>
            <a:ext cx="2036924" cy="1400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क:?</a:t>
            </a:r>
          </a:p>
        </p:txBody>
      </p:sp>
      <p:sp>
        <p:nvSpPr>
          <p:cNvPr id="384" name="Google Shape;384;p33"/>
          <p:cNvSpPr/>
          <p:nvPr/>
        </p:nvSpPr>
        <p:spPr>
          <a:xfrm>
            <a:off x="6934373" y="1790838"/>
            <a:ext cx="1903001" cy="1400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का?</a:t>
            </a:r>
          </a:p>
        </p:txBody>
      </p:sp>
      <p:sp>
        <p:nvSpPr>
          <p:cNvPr id="385" name="Google Shape;385;p33"/>
          <p:cNvSpPr/>
          <p:nvPr/>
        </p:nvSpPr>
        <p:spPr>
          <a:xfrm>
            <a:off x="7068712" y="3588725"/>
            <a:ext cx="1902999" cy="12187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किम्?</a:t>
            </a:r>
          </a:p>
        </p:txBody>
      </p:sp>
      <p:pic>
        <p:nvPicPr>
          <p:cNvPr id="386" name="Google Shape;3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5" y="65499"/>
            <a:ext cx="2055050" cy="15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50" y="1790850"/>
            <a:ext cx="2036925" cy="15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75" y="3541750"/>
            <a:ext cx="2055049" cy="14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3" name="Google Shape;393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{30184155-9DE7-4F98-8FCE-73AA5951280D}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4" name="Google Shape;394;p34"/>
          <p:cNvSpPr/>
          <p:nvPr/>
        </p:nvSpPr>
        <p:spPr>
          <a:xfrm>
            <a:off x="4911578" y="224225"/>
            <a:ext cx="1611298" cy="1317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तस्य</a:t>
            </a:r>
          </a:p>
        </p:txBody>
      </p:sp>
      <p:sp>
        <p:nvSpPr>
          <p:cNvPr id="395" name="Google Shape;395;p34"/>
          <p:cNvSpPr/>
          <p:nvPr/>
        </p:nvSpPr>
        <p:spPr>
          <a:xfrm>
            <a:off x="4644850" y="1956325"/>
            <a:ext cx="2107723" cy="1400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तस्या:</a:t>
            </a:r>
          </a:p>
        </p:txBody>
      </p:sp>
      <p:sp>
        <p:nvSpPr>
          <p:cNvPr id="396" name="Google Shape;396;p34"/>
          <p:cNvSpPr/>
          <p:nvPr/>
        </p:nvSpPr>
        <p:spPr>
          <a:xfrm>
            <a:off x="4636200" y="3664700"/>
            <a:ext cx="2155252" cy="1400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तस्य</a:t>
            </a:r>
          </a:p>
        </p:txBody>
      </p:sp>
      <p:sp>
        <p:nvSpPr>
          <p:cNvPr id="397" name="Google Shape;397;p34"/>
          <p:cNvSpPr/>
          <p:nvPr/>
        </p:nvSpPr>
        <p:spPr>
          <a:xfrm>
            <a:off x="2436700" y="224225"/>
            <a:ext cx="1903001" cy="1317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एतस्य</a:t>
            </a:r>
          </a:p>
        </p:txBody>
      </p:sp>
      <p:sp>
        <p:nvSpPr>
          <p:cNvPr id="398" name="Google Shape;398;p34"/>
          <p:cNvSpPr/>
          <p:nvPr/>
        </p:nvSpPr>
        <p:spPr>
          <a:xfrm>
            <a:off x="2294025" y="1907200"/>
            <a:ext cx="2207799" cy="1400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एतस्या:</a:t>
            </a:r>
          </a:p>
        </p:txBody>
      </p:sp>
      <p:sp>
        <p:nvSpPr>
          <p:cNvPr id="399" name="Google Shape;399;p34"/>
          <p:cNvSpPr/>
          <p:nvPr/>
        </p:nvSpPr>
        <p:spPr>
          <a:xfrm>
            <a:off x="2394100" y="3612225"/>
            <a:ext cx="2107725" cy="1477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एतस्य</a:t>
            </a:r>
          </a:p>
        </p:txBody>
      </p:sp>
      <p:sp>
        <p:nvSpPr>
          <p:cNvPr id="400" name="Google Shape;400;p34"/>
          <p:cNvSpPr/>
          <p:nvPr/>
        </p:nvSpPr>
        <p:spPr>
          <a:xfrm>
            <a:off x="7001746" y="141875"/>
            <a:ext cx="1958025" cy="1400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कस्य?</a:t>
            </a:r>
          </a:p>
        </p:txBody>
      </p:sp>
      <p:sp>
        <p:nvSpPr>
          <p:cNvPr id="401" name="Google Shape;401;p34"/>
          <p:cNvSpPr/>
          <p:nvPr/>
        </p:nvSpPr>
        <p:spPr>
          <a:xfrm>
            <a:off x="6934374" y="1790852"/>
            <a:ext cx="2155250" cy="1561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कस्या:</a:t>
            </a:r>
          </a:p>
        </p:txBody>
      </p:sp>
      <p:sp>
        <p:nvSpPr>
          <p:cNvPr id="402" name="Google Shape;402;p34"/>
          <p:cNvSpPr/>
          <p:nvPr/>
        </p:nvSpPr>
        <p:spPr>
          <a:xfrm>
            <a:off x="6858000" y="3588725"/>
            <a:ext cx="2285998" cy="1561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B0000"/>
                    </a:gs>
                    <a:gs pos="100000">
                      <a:srgbClr val="54030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कस्य?</a:t>
            </a:r>
          </a:p>
        </p:txBody>
      </p:sp>
      <p:pic>
        <p:nvPicPr>
          <p:cNvPr id="403" name="Google Shape;4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5" y="65499"/>
            <a:ext cx="2055050" cy="15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50" y="1790850"/>
            <a:ext cx="2036925" cy="15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75" y="3541750"/>
            <a:ext cx="2055049" cy="14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350" y="92075"/>
            <a:ext cx="1374726" cy="206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0" y="3597675"/>
            <a:ext cx="1098501" cy="15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/>
          <p:nvPr/>
        </p:nvSpPr>
        <p:spPr>
          <a:xfrm>
            <a:off x="240800" y="92075"/>
            <a:ext cx="3585600" cy="3206100"/>
          </a:xfrm>
          <a:prstGeom prst="wedgeRoundRectCallout">
            <a:avLst>
              <a:gd fmla="val -35516" name="adj1"/>
              <a:gd fmla="val 68687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5913650" y="281875"/>
            <a:ext cx="3086100" cy="435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5"/>
          <p:cNvSpPr txBox="1"/>
          <p:nvPr/>
        </p:nvSpPr>
        <p:spPr>
          <a:xfrm>
            <a:off x="2068500" y="4156975"/>
            <a:ext cx="229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स:            तस्य </a:t>
            </a:r>
            <a:endParaRPr b="1" sz="2500">
              <a:solidFill>
                <a:srgbClr val="38761D"/>
              </a:solidFill>
            </a:endParaRPr>
          </a:p>
        </p:txBody>
      </p:sp>
      <p:cxnSp>
        <p:nvCxnSpPr>
          <p:cNvPr id="415" name="Google Shape;415;p35"/>
          <p:cNvCxnSpPr/>
          <p:nvPr/>
        </p:nvCxnSpPr>
        <p:spPr>
          <a:xfrm>
            <a:off x="2727675" y="4436625"/>
            <a:ext cx="60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6" name="Google Shape;4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550" y="754338"/>
            <a:ext cx="1098499" cy="73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3550" y="1849879"/>
            <a:ext cx="1204174" cy="8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2109" y="2931316"/>
            <a:ext cx="1001375" cy="135585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9" name="Google Shape;41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3609" y="3483778"/>
            <a:ext cx="1591891" cy="8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35"/>
          <p:cNvSpPr txBox="1"/>
          <p:nvPr/>
        </p:nvSpPr>
        <p:spPr>
          <a:xfrm>
            <a:off x="555500" y="22192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पादस्यूत: |</a:t>
            </a:r>
            <a:endParaRPr b="1" sz="3100">
              <a:solidFill>
                <a:srgbClr val="38761D"/>
              </a:solidFill>
            </a:endParaRPr>
          </a:p>
        </p:txBody>
      </p:sp>
      <p:pic>
        <p:nvPicPr>
          <p:cNvPr id="421" name="Google Shape;42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96450" y="841175"/>
            <a:ext cx="1431650" cy="9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5"/>
          <p:cNvSpPr txBox="1"/>
          <p:nvPr/>
        </p:nvSpPr>
        <p:spPr>
          <a:xfrm>
            <a:off x="555500" y="801150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पाद</a:t>
            </a:r>
            <a:r>
              <a:rPr b="1" lang="en" sz="3100">
                <a:solidFill>
                  <a:srgbClr val="38761D"/>
                </a:solidFill>
              </a:rPr>
              <a:t>त्राणम्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555500" y="138037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स्यूत: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555500" y="202922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</a:t>
            </a:r>
            <a:r>
              <a:rPr b="1" lang="en" sz="3100">
                <a:solidFill>
                  <a:srgbClr val="38761D"/>
                </a:solidFill>
              </a:rPr>
              <a:t>युतकम्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555500" y="273847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 </a:t>
            </a:r>
            <a:r>
              <a:rPr b="1" lang="en" sz="3100">
                <a:solidFill>
                  <a:srgbClr val="38761D"/>
                </a:solidFill>
              </a:rPr>
              <a:t>उपनेत्रम्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4455150" y="2154675"/>
            <a:ext cx="779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स:</a:t>
            </a:r>
            <a:endParaRPr b="1" sz="3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0" y="3597675"/>
            <a:ext cx="1098501" cy="15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6"/>
          <p:cNvSpPr/>
          <p:nvPr/>
        </p:nvSpPr>
        <p:spPr>
          <a:xfrm>
            <a:off x="240800" y="92075"/>
            <a:ext cx="3585600" cy="3206100"/>
          </a:xfrm>
          <a:prstGeom prst="wedgeRoundRectCallout">
            <a:avLst>
              <a:gd fmla="val -35516" name="adj1"/>
              <a:gd fmla="val 68687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5913650" y="281875"/>
            <a:ext cx="3086100" cy="435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 txBox="1"/>
          <p:nvPr/>
        </p:nvSpPr>
        <p:spPr>
          <a:xfrm>
            <a:off x="2068500" y="4156975"/>
            <a:ext cx="257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</a:rPr>
              <a:t>स</a:t>
            </a:r>
            <a:r>
              <a:rPr b="1" lang="en" sz="2500">
                <a:solidFill>
                  <a:srgbClr val="38761D"/>
                </a:solidFill>
              </a:rPr>
              <a:t>ा</a:t>
            </a:r>
            <a:r>
              <a:rPr b="1" lang="en" sz="2500">
                <a:solidFill>
                  <a:srgbClr val="38761D"/>
                </a:solidFill>
              </a:rPr>
              <a:t>            तस्य</a:t>
            </a:r>
            <a:r>
              <a:rPr b="1" lang="en" sz="2500">
                <a:solidFill>
                  <a:srgbClr val="38761D"/>
                </a:solidFill>
              </a:rPr>
              <a:t>ा:</a:t>
            </a:r>
            <a:r>
              <a:rPr b="1" lang="en" sz="2500">
                <a:solidFill>
                  <a:srgbClr val="38761D"/>
                </a:solidFill>
              </a:rPr>
              <a:t> </a:t>
            </a:r>
            <a:endParaRPr b="1" sz="2500">
              <a:solidFill>
                <a:srgbClr val="38761D"/>
              </a:solidFill>
            </a:endParaRPr>
          </a:p>
        </p:txBody>
      </p:sp>
      <p:cxnSp>
        <p:nvCxnSpPr>
          <p:cNvPr id="435" name="Google Shape;435;p36"/>
          <p:cNvCxnSpPr/>
          <p:nvPr/>
        </p:nvCxnSpPr>
        <p:spPr>
          <a:xfrm>
            <a:off x="2727675" y="4436625"/>
            <a:ext cx="60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6" name="Google Shape;4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075" y="353420"/>
            <a:ext cx="1591901" cy="238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275" y="438600"/>
            <a:ext cx="1421276" cy="116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900" y="1874426"/>
            <a:ext cx="784252" cy="8674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9" name="Google Shape;43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8092" y="3085088"/>
            <a:ext cx="1293775" cy="107188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36"/>
          <p:cNvSpPr txBox="1"/>
          <p:nvPr/>
        </p:nvSpPr>
        <p:spPr>
          <a:xfrm>
            <a:off x="555500" y="221925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</a:t>
            </a:r>
            <a:r>
              <a:rPr b="1" lang="en" sz="3100">
                <a:solidFill>
                  <a:srgbClr val="38761D"/>
                </a:solidFill>
              </a:rPr>
              <a:t>ा:</a:t>
            </a:r>
            <a:r>
              <a:rPr b="1" lang="en" sz="3100">
                <a:solidFill>
                  <a:srgbClr val="38761D"/>
                </a:solidFill>
              </a:rPr>
              <a:t> पादस्यूत: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555500" y="914950"/>
            <a:ext cx="295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</a:t>
            </a:r>
            <a:r>
              <a:rPr b="1" lang="en" sz="3100">
                <a:solidFill>
                  <a:srgbClr val="38761D"/>
                </a:solidFill>
              </a:rPr>
              <a:t>ा:</a:t>
            </a:r>
            <a:r>
              <a:rPr b="1" lang="en" sz="3100">
                <a:solidFill>
                  <a:srgbClr val="38761D"/>
                </a:solidFill>
              </a:rPr>
              <a:t> </a:t>
            </a:r>
            <a:r>
              <a:rPr b="1" lang="en" sz="3100">
                <a:solidFill>
                  <a:srgbClr val="38761D"/>
                </a:solidFill>
              </a:rPr>
              <a:t>वस्त्रम्</a:t>
            </a:r>
            <a:r>
              <a:rPr b="1" lang="en" sz="3100">
                <a:solidFill>
                  <a:srgbClr val="38761D"/>
                </a:solidFill>
              </a:rPr>
              <a:t>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442850" y="1608600"/>
            <a:ext cx="31815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तस्य</a:t>
            </a:r>
            <a:r>
              <a:rPr b="1" lang="en" sz="3100">
                <a:solidFill>
                  <a:srgbClr val="38761D"/>
                </a:solidFill>
              </a:rPr>
              <a:t>ा:</a:t>
            </a:r>
            <a:r>
              <a:rPr b="1" lang="en" sz="3100">
                <a:solidFill>
                  <a:srgbClr val="38761D"/>
                </a:solidFill>
              </a:rPr>
              <a:t> </a:t>
            </a:r>
            <a:r>
              <a:rPr b="1" lang="en" sz="3100">
                <a:solidFill>
                  <a:srgbClr val="38761D"/>
                </a:solidFill>
              </a:rPr>
              <a:t>शिलाखण्डणम्</a:t>
            </a:r>
            <a:r>
              <a:rPr b="1" lang="en" sz="3100">
                <a:solidFill>
                  <a:srgbClr val="38761D"/>
                </a:solidFill>
              </a:rPr>
              <a:t> |</a:t>
            </a:r>
            <a:endParaRPr b="1" sz="3100">
              <a:solidFill>
                <a:srgbClr val="38761D"/>
              </a:solidFill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4480475" y="2935875"/>
            <a:ext cx="779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38761D"/>
                </a:solidFill>
              </a:rPr>
              <a:t>स</a:t>
            </a:r>
            <a:r>
              <a:rPr b="1" lang="en" sz="3100">
                <a:solidFill>
                  <a:srgbClr val="38761D"/>
                </a:solidFill>
              </a:rPr>
              <a:t>ा</a:t>
            </a:r>
            <a:endParaRPr b="1" sz="3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/>
        </p:nvSpPr>
        <p:spPr>
          <a:xfrm>
            <a:off x="170875" y="1720025"/>
            <a:ext cx="7660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990000"/>
                </a:solidFill>
              </a:rPr>
              <a:t>भवत:/भवत्या: ग्रामस्य नाम किम्?</a:t>
            </a:r>
            <a:endParaRPr b="1" sz="4200">
              <a:solidFill>
                <a:srgbClr val="990000"/>
              </a:solidFill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1691550" y="3060900"/>
            <a:ext cx="6838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38761D"/>
                </a:solidFill>
              </a:rPr>
              <a:t>मम</a:t>
            </a:r>
            <a:r>
              <a:rPr b="1" lang="en" sz="3700">
                <a:solidFill>
                  <a:srgbClr val="38761D"/>
                </a:solidFill>
              </a:rPr>
              <a:t> ग्रामस्य नाम </a:t>
            </a:r>
            <a:r>
              <a:rPr b="1" lang="en" sz="3700">
                <a:solidFill>
                  <a:srgbClr val="38761D"/>
                </a:solidFill>
              </a:rPr>
              <a:t>गोपालापुरम् |</a:t>
            </a:r>
            <a:endParaRPr b="1" sz="4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/>
          <p:nvPr/>
        </p:nvSpPr>
        <p:spPr>
          <a:xfrm>
            <a:off x="756837" y="639188"/>
            <a:ext cx="7630326" cy="38651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राम: - रामस्य       क: - कस्य      एष: - एतस्य        स: - तस्य 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सीता - सीताया:       का - कस्या:       एषा - एतस्या:       सा - तस्या: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नदी - नद्या:       गौरी - गौर्या: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lin ang="5400012" scaled="0"/>
                </a:gradFill>
                <a:latin typeface="Arial"/>
              </a:rPr>
              <a:t>वनम् - वनस्य       किम् - कस्य      एतत् - एतस्य    तत् - तस्य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Exercise</a:t>
            </a:r>
            <a:endParaRPr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60" name="Google Shape;46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Fillup exercise in gitHub</a:t>
            </a:r>
            <a:endParaRPr sz="2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Practicals</a:t>
            </a:r>
            <a:endParaRPr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n" sz="2100">
                <a:solidFill>
                  <a:srgbClr val="434343"/>
                </a:solidFill>
              </a:rPr>
              <a:t>8 వ ఆద్యాయం లో ఉన్న విధంగా షష్ఠీ విభక్తి ఉపయోగించి కొన్ని వాక్యాలు సాధన చేయండ</a:t>
            </a:r>
            <a:r>
              <a:rPr lang="en" sz="2100">
                <a:solidFill>
                  <a:srgbClr val="434343"/>
                </a:solidFill>
              </a:rPr>
              <a:t>ి</a:t>
            </a:r>
            <a:endParaRPr sz="2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/>
          <p:nvPr/>
        </p:nvSpPr>
        <p:spPr>
          <a:xfrm>
            <a:off x="284175" y="345249"/>
            <a:ext cx="8537262" cy="4591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सर्वे भवन्तु सुखिनः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सन्तु निरामयाः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सर्वे भद्राणि पश्यन्तु 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मा कश्चिद् दु:खभाग्भवते ||</a:t>
            </a:r>
            <a:b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 ॐ शान्ति: शान्ति: शान्ति:|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/>
          <p:nvPr/>
        </p:nvSpPr>
        <p:spPr>
          <a:xfrm>
            <a:off x="894850" y="1509011"/>
            <a:ext cx="7879646" cy="212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3C47D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धन्यवाद:</a:t>
            </a:r>
          </a:p>
        </p:txBody>
      </p:sp>
      <p:sp>
        <p:nvSpPr>
          <p:cNvPr id="471" name="Google Shape;471;p41"/>
          <p:cNvSpPr txBox="1"/>
          <p:nvPr/>
        </p:nvSpPr>
        <p:spPr>
          <a:xfrm>
            <a:off x="35250" y="4281600"/>
            <a:ext cx="907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Picture source: PixaBay, pexels, Dreamina,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https://timemaps.com/civilizations/ancient-india/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https://www.pinterest.com/pin/673710425492637256/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https://www.pinterest.com/pin/860961653778764085/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https://www.thetalentedindian.com/rani-lakshmi-bai-her-life-before-she-became-the-queen-of-jhansi/</a:t>
            </a: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Content Source: Abhyasapustakam, SamskritaBharati</a:t>
            </a:r>
            <a:endParaRPr sz="1600">
              <a:solidFill>
                <a:srgbClr val="6AA84F"/>
              </a:solidFill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519050" y="263050"/>
            <a:ext cx="785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చిట్కా: బొమ్మల ద్వారా, అభినయం ద్వారా, వ్యక్తీకరణ ద్వారా,  ప్రశ్నించడం ద్వారా  సంస్కృత భాషను నేర్చుకోండి  </a:t>
            </a:r>
            <a:endParaRPr sz="1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14" cy="50894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पठामि संस्कृतं नित्यं वदामि संस्कृतं सदा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ध्यायामि संस्कृतं सम्यक् वन्दे संस्कृतमातरम् || 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प्रसाराय नैजं सर्वं ददाम्यहम्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सदा भक्तो वन्दे संस्कृतमातरम् ||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संस्कृतस्य कृते जीवन् संस्कृतस्य कृते यजन्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आत्मानमाहुतं मन्ये वन्दे संस्कृतमातरम् ||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/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हिन्दु-धर्मं समाजं च पवित्रां संस्कृतिं तथा |</a:t>
            </a:r>
            <a:b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</a:br>
            <a:r>
              <a:rPr b="0" i="0">
                <a:ln cap="flat" cmpd="sng" w="9525">
                  <a:solidFill>
                    <a:srgbClr val="274E13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51AB2A"/>
                    </a:gs>
                    <a:gs pos="100000">
                      <a:srgbClr val="203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संरक्ष्य ननु कुर्याम विश्वं शान्तिसमन्वितम् ||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075" y="1058600"/>
            <a:ext cx="1578051" cy="15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00" y="3667575"/>
            <a:ext cx="1374950" cy="14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250" y="1058625"/>
            <a:ext cx="1577999" cy="15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/>
          <p:nvPr/>
        </p:nvSpPr>
        <p:spPr>
          <a:xfrm>
            <a:off x="1958625" y="419300"/>
            <a:ext cx="2367000" cy="639300"/>
          </a:xfrm>
          <a:prstGeom prst="wedgeEllipseCallout">
            <a:avLst>
              <a:gd fmla="val -34810" name="adj1"/>
              <a:gd fmla="val 105037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2133950" y="508100"/>
            <a:ext cx="21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भवत्या: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482100" y="330500"/>
            <a:ext cx="2367000" cy="639300"/>
          </a:xfrm>
          <a:prstGeom prst="wedgeEllipseCallout">
            <a:avLst>
              <a:gd fmla="val 12761" name="adj1"/>
              <a:gd fmla="val 132755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676800" y="419300"/>
            <a:ext cx="19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मम नाम सुमित्रा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116875" y="52375"/>
            <a:ext cx="2367000" cy="639300"/>
          </a:xfrm>
          <a:prstGeom prst="wedgeEllipseCallout">
            <a:avLst>
              <a:gd fmla="val 32169" name="adj1"/>
              <a:gd fmla="val 14836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511375" y="141175"/>
            <a:ext cx="157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भवती का?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524550" y="52375"/>
            <a:ext cx="2367000" cy="639300"/>
          </a:xfrm>
          <a:prstGeom prst="wedgeEllipseCallout">
            <a:avLst>
              <a:gd fmla="val -42890" name="adj1"/>
              <a:gd fmla="val 168681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7066350" y="141175"/>
            <a:ext cx="157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अहं</a:t>
            </a:r>
            <a:r>
              <a:rPr b="1" lang="en" sz="1800">
                <a:solidFill>
                  <a:srgbClr val="38761D"/>
                </a:solidFill>
              </a:rPr>
              <a:t> सुमित्रा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5825" y="2872500"/>
            <a:ext cx="1841700" cy="639300"/>
          </a:xfrm>
          <a:prstGeom prst="wedgeEllipseCallout">
            <a:avLst>
              <a:gd fmla="val 7224" name="adj1"/>
              <a:gd fmla="val 108736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48725" y="2961300"/>
            <a:ext cx="157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सा</a:t>
            </a:r>
            <a:r>
              <a:rPr b="1" lang="en" sz="1800">
                <a:solidFill>
                  <a:srgbClr val="38761D"/>
                </a:solidFill>
              </a:rPr>
              <a:t> सुमित्रा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1581675" y="3092375"/>
            <a:ext cx="2367000" cy="639300"/>
          </a:xfrm>
          <a:prstGeom prst="wedgeEllipseCallout">
            <a:avLst>
              <a:gd fmla="val -72893" name="adj1"/>
              <a:gd fmla="val 8666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515675" y="3158075"/>
            <a:ext cx="249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तस्या:</a:t>
            </a:r>
            <a:r>
              <a:rPr b="1" lang="en" sz="2100">
                <a:solidFill>
                  <a:srgbClr val="6AA84F"/>
                </a:solidFill>
              </a:rPr>
              <a:t> नाम</a:t>
            </a:r>
            <a:r>
              <a:rPr b="1" lang="en" sz="2100">
                <a:solidFill>
                  <a:srgbClr val="6AA84F"/>
                </a:solidFill>
              </a:rPr>
              <a:t> सुमित्रा |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903450" y="3003575"/>
            <a:ext cx="174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सा </a:t>
            </a:r>
            <a:r>
              <a:rPr b="1" lang="en" sz="2500">
                <a:solidFill>
                  <a:srgbClr val="990000"/>
                </a:solidFill>
              </a:rPr>
              <a:t>का?</a:t>
            </a:r>
            <a:endParaRPr b="1" sz="2500">
              <a:solidFill>
                <a:srgbClr val="990000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165950" y="3988225"/>
            <a:ext cx="290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</a:rPr>
              <a:t>तस्या:</a:t>
            </a:r>
            <a:r>
              <a:rPr b="1" lang="en" sz="2500">
                <a:solidFill>
                  <a:srgbClr val="CC0000"/>
                </a:solidFill>
              </a:rPr>
              <a:t> नाम </a:t>
            </a:r>
            <a:r>
              <a:rPr b="1" lang="en" sz="2500">
                <a:solidFill>
                  <a:srgbClr val="CC0000"/>
                </a:solidFill>
              </a:rPr>
              <a:t>किम्?</a:t>
            </a:r>
            <a:endParaRPr b="1" sz="25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0" y="3320621"/>
            <a:ext cx="1295373" cy="182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551" y="274651"/>
            <a:ext cx="16097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2800" y="140188"/>
            <a:ext cx="1517826" cy="22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562975" y="2791175"/>
            <a:ext cx="2367000" cy="639300"/>
          </a:xfrm>
          <a:prstGeom prst="wedgeEllipseCallout">
            <a:avLst>
              <a:gd fmla="val -40405" name="adj1"/>
              <a:gd fmla="val 107399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640375" y="2856875"/>
            <a:ext cx="221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तस्या:</a:t>
            </a:r>
            <a:r>
              <a:rPr b="1" lang="en" sz="2100">
                <a:solidFill>
                  <a:srgbClr val="CC0000"/>
                </a:solidFill>
              </a:rPr>
              <a:t> नाम किम्?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172563" y="2469125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सा गान्धारी |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900776" y="2879975"/>
            <a:ext cx="21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तस्या:</a:t>
            </a:r>
            <a:r>
              <a:rPr b="1" lang="en" sz="1800">
                <a:solidFill>
                  <a:srgbClr val="38761D"/>
                </a:solidFill>
              </a:rPr>
              <a:t> नाम</a:t>
            </a:r>
            <a:r>
              <a:rPr b="1" lang="en" sz="1800">
                <a:solidFill>
                  <a:srgbClr val="38761D"/>
                </a:solidFill>
              </a:rPr>
              <a:t> गान्धारी |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136238" y="1925650"/>
            <a:ext cx="14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सा </a:t>
            </a:r>
            <a:r>
              <a:rPr b="1" lang="en" sz="1800">
                <a:solidFill>
                  <a:srgbClr val="38761D"/>
                </a:solidFill>
              </a:rPr>
              <a:t>सीता | 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708850" y="24691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सा </a:t>
            </a:r>
            <a:r>
              <a:rPr b="1" lang="en" sz="1800">
                <a:solidFill>
                  <a:srgbClr val="38761D"/>
                </a:solidFill>
              </a:rPr>
              <a:t>रानी लक्ष्मीबाई |</a:t>
            </a:r>
            <a:r>
              <a:rPr lang="en" sz="1800">
                <a:solidFill>
                  <a:srgbClr val="38761D"/>
                </a:solidFill>
              </a:rPr>
              <a:t>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864438" y="2340900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तस्या:</a:t>
            </a:r>
            <a:r>
              <a:rPr b="1" lang="en" sz="1800">
                <a:solidFill>
                  <a:srgbClr val="38761D"/>
                </a:solidFill>
              </a:rPr>
              <a:t> नाम </a:t>
            </a:r>
            <a:r>
              <a:rPr b="1" lang="en" sz="1800">
                <a:solidFill>
                  <a:srgbClr val="38761D"/>
                </a:solidFill>
              </a:rPr>
              <a:t>सीता |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6093400" y="2930825"/>
            <a:ext cx="29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तस्या:</a:t>
            </a:r>
            <a:r>
              <a:rPr b="1" lang="en" sz="1800">
                <a:solidFill>
                  <a:srgbClr val="38761D"/>
                </a:solidFill>
              </a:rPr>
              <a:t> नाम </a:t>
            </a:r>
            <a:r>
              <a:rPr b="1" lang="en" sz="1800">
                <a:solidFill>
                  <a:srgbClr val="38761D"/>
                </a:solidFill>
              </a:rPr>
              <a:t>रानी लक्ष्मीबाई |</a:t>
            </a: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38761D"/>
                </a:solidFill>
              </a:rPr>
              <a:t> 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355450" y="4408325"/>
            <a:ext cx="270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</a:t>
            </a:r>
            <a:r>
              <a:rPr b="1" lang="en" sz="2100">
                <a:solidFill>
                  <a:srgbClr val="990000"/>
                </a:solidFill>
              </a:rPr>
              <a:t>स्या:</a:t>
            </a:r>
            <a:r>
              <a:rPr b="1" lang="en" sz="2100">
                <a:solidFill>
                  <a:srgbClr val="CC0000"/>
                </a:solidFill>
              </a:rPr>
              <a:t> नाम गान्धारी?</a:t>
            </a:r>
            <a:r>
              <a:rPr lang="en" sz="2100">
                <a:solidFill>
                  <a:srgbClr val="CC0000"/>
                </a:solidFill>
              </a:rPr>
              <a:t>  </a:t>
            </a:r>
            <a:endParaRPr sz="2100">
              <a:solidFill>
                <a:srgbClr val="CC0000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781725" y="3900425"/>
            <a:ext cx="236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कस्या</a:t>
            </a:r>
            <a:r>
              <a:rPr b="1" lang="en" sz="2100">
                <a:solidFill>
                  <a:srgbClr val="990000"/>
                </a:solidFill>
              </a:rPr>
              <a:t>: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</a:rPr>
              <a:t>सीता?</a:t>
            </a:r>
            <a:r>
              <a:rPr lang="en" sz="2100">
                <a:solidFill>
                  <a:srgbClr val="CC0000"/>
                </a:solidFill>
              </a:rPr>
              <a:t> </a:t>
            </a:r>
            <a:endParaRPr sz="2100">
              <a:solidFill>
                <a:srgbClr val="CC0000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564075" y="3392525"/>
            <a:ext cx="345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00"/>
                </a:solidFill>
              </a:rPr>
              <a:t>कस्या</a:t>
            </a:r>
            <a:r>
              <a:rPr b="1" lang="en" sz="2100">
                <a:solidFill>
                  <a:srgbClr val="990000"/>
                </a:solidFill>
              </a:rPr>
              <a:t>:</a:t>
            </a:r>
            <a:r>
              <a:rPr b="1" lang="en" sz="2100">
                <a:solidFill>
                  <a:srgbClr val="CC0000"/>
                </a:solidFill>
              </a:rPr>
              <a:t> नाम </a:t>
            </a:r>
            <a:r>
              <a:rPr b="1" lang="en" sz="2100">
                <a:solidFill>
                  <a:srgbClr val="CC0000"/>
                </a:solidFill>
                <a:highlight>
                  <a:srgbClr val="FFFFFF"/>
                </a:highlight>
              </a:rPr>
              <a:t>रानी लक्ष्मीबाई</a:t>
            </a:r>
            <a:r>
              <a:rPr b="1" lang="en" sz="2100">
                <a:solidFill>
                  <a:srgbClr val="CC0000"/>
                </a:solidFill>
                <a:highlight>
                  <a:srgbClr val="FFFFFF"/>
                </a:highlight>
              </a:rPr>
              <a:t>?</a:t>
            </a:r>
            <a:r>
              <a:rPr lang="en" sz="2100">
                <a:solidFill>
                  <a:srgbClr val="CC0000"/>
                </a:solidFill>
              </a:rPr>
              <a:t> </a:t>
            </a:r>
            <a:endParaRPr sz="2100">
              <a:solidFill>
                <a:srgbClr val="CC0000"/>
              </a:solidFill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475" y="501501"/>
            <a:ext cx="2212200" cy="183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1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{30184155-9DE7-4F98-8FCE-73AA5951280D}</a:tableStyleId>
              </a:tblPr>
              <a:tblGrid>
                <a:gridCol w="4572000"/>
                <a:gridCol w="4572000"/>
              </a:tblGrid>
              <a:tr h="51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850" y="98550"/>
            <a:ext cx="1875425" cy="18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925" y="3591737"/>
            <a:ext cx="1257784" cy="15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750" y="1028700"/>
            <a:ext cx="1511826" cy="151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700" y="1028688"/>
            <a:ext cx="1511826" cy="15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5165301" y="3074775"/>
            <a:ext cx="627676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8761D"/>
                </a:solidFill>
                <a:latin typeface="Arial"/>
              </a:rPr>
              <a:t>सा</a:t>
            </a:r>
          </a:p>
        </p:txBody>
      </p:sp>
      <p:sp>
        <p:nvSpPr>
          <p:cNvPr id="118" name="Google Shape;118;p18"/>
          <p:cNvSpPr/>
          <p:nvPr/>
        </p:nvSpPr>
        <p:spPr>
          <a:xfrm>
            <a:off x="5879700" y="3379550"/>
            <a:ext cx="1257774" cy="516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AA84F"/>
                </a:solidFill>
                <a:latin typeface="Arial"/>
              </a:rPr>
              <a:t>तस्या: नाम</a:t>
            </a:r>
          </a:p>
        </p:txBody>
      </p:sp>
      <p:sp>
        <p:nvSpPr>
          <p:cNvPr id="119" name="Google Shape;119;p18"/>
          <p:cNvSpPr txBox="1"/>
          <p:nvPr/>
        </p:nvSpPr>
        <p:spPr>
          <a:xfrm>
            <a:off x="7487227" y="1973975"/>
            <a:ext cx="115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कैके</a:t>
            </a:r>
            <a:r>
              <a:rPr b="1" lang="en" sz="2100">
                <a:solidFill>
                  <a:srgbClr val="38761D"/>
                </a:solidFill>
              </a:rPr>
              <a:t>यी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cxnSp>
        <p:nvCxnSpPr>
          <p:cNvPr id="120" name="Google Shape;120;p18"/>
          <p:cNvCxnSpPr>
            <a:endCxn id="119" idx="1"/>
          </p:cNvCxnSpPr>
          <p:nvPr/>
        </p:nvCxnSpPr>
        <p:spPr>
          <a:xfrm flipH="1" rot="10800000">
            <a:off x="5823727" y="2227925"/>
            <a:ext cx="1663500" cy="10002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endCxn id="119" idx="2"/>
          </p:cNvCxnSpPr>
          <p:nvPr/>
        </p:nvCxnSpPr>
        <p:spPr>
          <a:xfrm flipH="1" rot="10800000">
            <a:off x="6524977" y="2481875"/>
            <a:ext cx="1538700" cy="956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8"/>
          <p:cNvSpPr txBox="1"/>
          <p:nvPr/>
        </p:nvSpPr>
        <p:spPr>
          <a:xfrm>
            <a:off x="5124650" y="567000"/>
            <a:ext cx="10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सा का?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903850" y="1128900"/>
            <a:ext cx="147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का </a:t>
            </a:r>
            <a:r>
              <a:rPr b="1" lang="en" sz="1800">
                <a:solidFill>
                  <a:srgbClr val="990000"/>
                </a:solidFill>
              </a:rPr>
              <a:t>कैकेयी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329825" y="4047913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कस्या: नाम</a:t>
            </a:r>
            <a:r>
              <a:rPr b="1" lang="en" sz="1800">
                <a:solidFill>
                  <a:srgbClr val="990000"/>
                </a:solidFill>
              </a:rPr>
              <a:t> कैकेयी?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6429875" y="4578500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तस्या: नाम किम्?</a:t>
            </a:r>
            <a:endParaRPr b="1" sz="1800">
              <a:solidFill>
                <a:srgbClr val="990000"/>
              </a:solidFill>
            </a:endParaRPr>
          </a:p>
        </p:txBody>
      </p:sp>
      <p:cxnSp>
        <p:nvCxnSpPr>
          <p:cNvPr id="126" name="Google Shape;126;p18"/>
          <p:cNvCxnSpPr>
            <a:endCxn id="115" idx="1"/>
          </p:cNvCxnSpPr>
          <p:nvPr/>
        </p:nvCxnSpPr>
        <p:spPr>
          <a:xfrm>
            <a:off x="1569050" y="1540426"/>
            <a:ext cx="944700" cy="2442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8"/>
          <p:cNvSpPr/>
          <p:nvPr/>
        </p:nvSpPr>
        <p:spPr>
          <a:xfrm>
            <a:off x="76375" y="429350"/>
            <a:ext cx="1338300" cy="639300"/>
          </a:xfrm>
          <a:prstGeom prst="wedgeEllipseCallout">
            <a:avLst>
              <a:gd fmla="val 12286" name="adj1"/>
              <a:gd fmla="val 89402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116563" y="518150"/>
            <a:ext cx="12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एषा सीता |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782700" y="49925"/>
            <a:ext cx="2417400" cy="639300"/>
          </a:xfrm>
          <a:prstGeom prst="wedgeEllipseCallout">
            <a:avLst>
              <a:gd fmla="val -26875" name="adj1"/>
              <a:gd fmla="val 144068" name="adj2"/>
            </a:avLst>
          </a:prstGeom>
          <a:solidFill>
            <a:schemeClr val="lt1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882800" y="115625"/>
            <a:ext cx="23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AA84F"/>
                </a:solidFill>
              </a:rPr>
              <a:t>एतस्या: नाम सीता |</a:t>
            </a:r>
            <a:endParaRPr b="1" sz="2100">
              <a:solidFill>
                <a:srgbClr val="6AA84F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98700" y="2880000"/>
            <a:ext cx="10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एषा</a:t>
            </a:r>
            <a:r>
              <a:rPr b="1" lang="en" sz="1800">
                <a:solidFill>
                  <a:srgbClr val="990000"/>
                </a:solidFill>
              </a:rPr>
              <a:t> का?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21725" y="3341700"/>
            <a:ext cx="12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का </a:t>
            </a:r>
            <a:r>
              <a:rPr b="1" lang="en" sz="1800">
                <a:solidFill>
                  <a:srgbClr val="990000"/>
                </a:solidFill>
              </a:rPr>
              <a:t>सीता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2107750" y="3710938"/>
            <a:ext cx="21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कस्या: नाम </a:t>
            </a:r>
            <a:r>
              <a:rPr b="1" lang="en" sz="1800">
                <a:solidFill>
                  <a:srgbClr val="990000"/>
                </a:solidFill>
              </a:rPr>
              <a:t>सीता</a:t>
            </a:r>
            <a:r>
              <a:rPr b="1" lang="en" sz="1800">
                <a:solidFill>
                  <a:srgbClr val="990000"/>
                </a:solidFill>
              </a:rPr>
              <a:t>?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569050" y="4241525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ए</a:t>
            </a:r>
            <a:r>
              <a:rPr b="1" lang="en" sz="1800">
                <a:solidFill>
                  <a:srgbClr val="990000"/>
                </a:solidFill>
              </a:rPr>
              <a:t>तस्या: नाम किम्?</a:t>
            </a:r>
            <a:endParaRPr b="1" sz="18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25" y="2540299"/>
            <a:ext cx="1220100" cy="142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825" y="172000"/>
            <a:ext cx="1220100" cy="195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9375" y="171989"/>
            <a:ext cx="1609699" cy="219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074" y="172000"/>
            <a:ext cx="1923800" cy="12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3575" y="172000"/>
            <a:ext cx="2127852" cy="14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903513" y="14104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वानर</a:t>
            </a:r>
            <a:r>
              <a:rPr b="1" lang="en" sz="1700">
                <a:solidFill>
                  <a:srgbClr val="38761D"/>
                </a:solidFill>
              </a:rPr>
              <a:t>ी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903527" y="1782575"/>
            <a:ext cx="98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अ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ञ्जना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852913" y="39616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नर्तकी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67075" y="2125350"/>
            <a:ext cx="212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वान</a:t>
            </a:r>
            <a:r>
              <a:rPr b="1" lang="en" sz="1700">
                <a:solidFill>
                  <a:srgbClr val="1C4587"/>
                </a:solidFill>
              </a:rPr>
              <a:t>र्या: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अञ्जना |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2894763" y="23686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अम्बा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814875" y="2731550"/>
            <a:ext cx="122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गीतान्जली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852913" y="427297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मालिनी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2362275" y="3086725"/>
            <a:ext cx="260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अम्बा</a:t>
            </a:r>
            <a:r>
              <a:rPr b="1" lang="en" sz="1700">
                <a:solidFill>
                  <a:srgbClr val="1C4587"/>
                </a:solidFill>
              </a:rPr>
              <a:t>या: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</a:rPr>
              <a:t>गीतान्जली |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988038" y="1590225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कृषिका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4988050" y="19222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देवी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304050" y="2228975"/>
            <a:ext cx="222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कृषिका</a:t>
            </a:r>
            <a:r>
              <a:rPr b="1" lang="en" sz="1700">
                <a:solidFill>
                  <a:srgbClr val="1C4587"/>
                </a:solidFill>
              </a:rPr>
              <a:t>या: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</a:rPr>
              <a:t>देवी |</a:t>
            </a:r>
            <a:r>
              <a:rPr b="1" lang="en" sz="1700">
                <a:solidFill>
                  <a:srgbClr val="38761D"/>
                </a:solidFill>
              </a:rPr>
              <a:t>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7510413" y="212535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</a:t>
            </a:r>
            <a:r>
              <a:rPr b="1" lang="en" sz="1700">
                <a:solidFill>
                  <a:srgbClr val="38761D"/>
                </a:solidFill>
              </a:rPr>
              <a:t>का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7510425" y="2474100"/>
            <a:ext cx="85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पूजा</a:t>
            </a:r>
            <a:r>
              <a:rPr b="1" lang="en" sz="1700">
                <a:solidFill>
                  <a:srgbClr val="38761D"/>
                </a:solidFill>
              </a:rPr>
              <a:t>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6826425" y="2920500"/>
            <a:ext cx="222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सैनिका</a:t>
            </a:r>
            <a:r>
              <a:rPr b="1" lang="en" sz="1700">
                <a:solidFill>
                  <a:srgbClr val="1C4587"/>
                </a:solidFill>
              </a:rPr>
              <a:t>या: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</a:rPr>
              <a:t>पूजा |</a:t>
            </a:r>
            <a:r>
              <a:rPr b="1" lang="en" sz="1700">
                <a:solidFill>
                  <a:srgbClr val="38761D"/>
                </a:solidFill>
              </a:rPr>
              <a:t>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269025" y="4584850"/>
            <a:ext cx="229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नर्त</a:t>
            </a:r>
            <a:r>
              <a:rPr b="1" lang="en" sz="1700">
                <a:solidFill>
                  <a:srgbClr val="1C4587"/>
                </a:solidFill>
              </a:rPr>
              <a:t>क्या</a:t>
            </a:r>
            <a:r>
              <a:rPr b="1" lang="en" sz="1700">
                <a:solidFill>
                  <a:srgbClr val="1C4587"/>
                </a:solidFill>
              </a:rPr>
              <a:t>:</a:t>
            </a:r>
            <a:r>
              <a:rPr b="1" lang="en" sz="1700">
                <a:solidFill>
                  <a:srgbClr val="38761D"/>
                </a:solidFill>
              </a:rPr>
              <a:t> नाम </a:t>
            </a:r>
            <a:r>
              <a:rPr b="1" lang="en" sz="1700">
                <a:solidFill>
                  <a:srgbClr val="38761D"/>
                </a:solidFill>
              </a:rPr>
              <a:t>मालिनी |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5121303" y="3574813"/>
            <a:ext cx="2137516" cy="12200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100000">
                      <a:srgbClr val="113D8A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या: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25" y="421700"/>
            <a:ext cx="2695425" cy="405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4185800" y="500475"/>
            <a:ext cx="213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कृष्ण: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4934800" y="1219388"/>
            <a:ext cx="205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</a:t>
            </a:r>
            <a:r>
              <a:rPr b="1" lang="en" sz="2100">
                <a:solidFill>
                  <a:srgbClr val="38761D"/>
                </a:solidFill>
              </a:rPr>
              <a:t>माला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4984825" y="2704300"/>
            <a:ext cx="23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</a:t>
            </a:r>
            <a:r>
              <a:rPr b="1" lang="en" sz="2100">
                <a:solidFill>
                  <a:srgbClr val="38761D"/>
                </a:solidFill>
              </a:rPr>
              <a:t>मुखम्</a:t>
            </a:r>
            <a:r>
              <a:rPr b="1" lang="en" sz="2100">
                <a:solidFill>
                  <a:srgbClr val="38761D"/>
                </a:solidFill>
              </a:rPr>
              <a:t> | 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185800" y="3520050"/>
            <a:ext cx="401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</a:t>
            </a:r>
            <a:r>
              <a:rPr b="1" lang="en" sz="2100">
                <a:solidFill>
                  <a:srgbClr val="38761D"/>
                </a:solidFill>
              </a:rPr>
              <a:t>कर्णकुण्डलम्</a:t>
            </a:r>
            <a:r>
              <a:rPr b="1" lang="en" sz="2100">
                <a:solidFill>
                  <a:srgbClr val="38761D"/>
                </a:solidFill>
              </a:rPr>
              <a:t> | (ear-ring)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4735125" y="1938325"/>
            <a:ext cx="412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राधाया: </a:t>
            </a:r>
            <a:r>
              <a:rPr b="1" lang="en" sz="2100">
                <a:solidFill>
                  <a:srgbClr val="38761D"/>
                </a:solidFill>
              </a:rPr>
              <a:t>नासाभरण</a:t>
            </a:r>
            <a:r>
              <a:rPr b="1" lang="en" sz="2100">
                <a:solidFill>
                  <a:srgbClr val="38761D"/>
                </a:solidFill>
              </a:rPr>
              <a:t>म् |(nose-ring) 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560400" y="411725"/>
            <a:ext cx="339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सीताया:</a:t>
            </a:r>
            <a:r>
              <a:rPr b="1" lang="en" sz="1500">
                <a:solidFill>
                  <a:srgbClr val="CC0000"/>
                </a:solidFill>
              </a:rPr>
              <a:t>(सीता)</a:t>
            </a:r>
            <a:r>
              <a:rPr b="1" lang="en" sz="2100">
                <a:solidFill>
                  <a:srgbClr val="CC0000"/>
                </a:solidFill>
              </a:rPr>
              <a:t> जनक: क: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664200" y="3866375"/>
            <a:ext cx="314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सुभद्राया:</a:t>
            </a:r>
            <a:r>
              <a:rPr b="1" lang="en" sz="1500">
                <a:solidFill>
                  <a:srgbClr val="CC0000"/>
                </a:solidFill>
              </a:rPr>
              <a:t>(</a:t>
            </a:r>
            <a:r>
              <a:rPr b="1" lang="en" sz="1500">
                <a:solidFill>
                  <a:srgbClr val="CC0000"/>
                </a:solidFill>
              </a:rPr>
              <a:t>सुभद्रा</a:t>
            </a:r>
            <a:r>
              <a:rPr b="1" lang="en" sz="1500">
                <a:solidFill>
                  <a:srgbClr val="CC0000"/>
                </a:solidFill>
              </a:rPr>
              <a:t>)</a:t>
            </a:r>
            <a:r>
              <a:rPr b="1" lang="en" sz="2100">
                <a:solidFill>
                  <a:srgbClr val="CC0000"/>
                </a:solidFill>
              </a:rPr>
              <a:t> पुत्र:</a:t>
            </a:r>
            <a:r>
              <a:rPr b="1" lang="en" sz="2100">
                <a:solidFill>
                  <a:srgbClr val="CC0000"/>
                </a:solidFill>
              </a:rPr>
              <a:t> क: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905150" y="3091125"/>
            <a:ext cx="38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 र्दौपद्या:</a:t>
            </a:r>
            <a:r>
              <a:rPr b="1" lang="en" sz="1500">
                <a:solidFill>
                  <a:srgbClr val="CC0000"/>
                </a:solidFill>
              </a:rPr>
              <a:t>(</a:t>
            </a:r>
            <a:r>
              <a:rPr b="1" lang="en" sz="1500">
                <a:solidFill>
                  <a:srgbClr val="CC0000"/>
                </a:solidFill>
              </a:rPr>
              <a:t>र्दौप</a:t>
            </a:r>
            <a:r>
              <a:rPr b="1" lang="en" sz="1500">
                <a:solidFill>
                  <a:srgbClr val="CC0000"/>
                </a:solidFill>
              </a:rPr>
              <a:t>दी)</a:t>
            </a:r>
            <a:r>
              <a:rPr b="1" lang="en" sz="2100">
                <a:solidFill>
                  <a:srgbClr val="CC0000"/>
                </a:solidFill>
              </a:rPr>
              <a:t> जनक: क: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905150" y="1634200"/>
            <a:ext cx="380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गान्धार्या:</a:t>
            </a:r>
            <a:r>
              <a:rPr b="1" lang="en" sz="1500">
                <a:solidFill>
                  <a:srgbClr val="CC0000"/>
                </a:solidFill>
              </a:rPr>
              <a:t>(गान्धारी)</a:t>
            </a:r>
            <a:r>
              <a:rPr b="1" lang="en" sz="2100">
                <a:solidFill>
                  <a:srgbClr val="CC0000"/>
                </a:solidFill>
              </a:rPr>
              <a:t> </a:t>
            </a:r>
            <a:r>
              <a:rPr b="1" lang="en" sz="2100">
                <a:solidFill>
                  <a:srgbClr val="CC0000"/>
                </a:solidFill>
              </a:rPr>
              <a:t> राज्यं किम्?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054950" y="981350"/>
            <a:ext cx="314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सीताया:</a:t>
            </a:r>
            <a:r>
              <a:rPr b="1" lang="en" sz="1500">
                <a:solidFill>
                  <a:srgbClr val="CC0000"/>
                </a:solidFill>
              </a:rPr>
              <a:t>(सीता)</a:t>
            </a:r>
            <a:r>
              <a:rPr b="1" lang="en" sz="2100">
                <a:solidFill>
                  <a:srgbClr val="CC0000"/>
                </a:solidFill>
              </a:rPr>
              <a:t> </a:t>
            </a:r>
            <a:r>
              <a:rPr b="1" lang="en" sz="2100">
                <a:solidFill>
                  <a:srgbClr val="CC0000"/>
                </a:solidFill>
              </a:rPr>
              <a:t>राज्य</a:t>
            </a:r>
            <a:r>
              <a:rPr b="1" lang="en" sz="2100">
                <a:solidFill>
                  <a:srgbClr val="CC0000"/>
                </a:solidFill>
              </a:rPr>
              <a:t>ं किम्</a:t>
            </a:r>
            <a:r>
              <a:rPr b="1" lang="en" sz="2100">
                <a:solidFill>
                  <a:srgbClr val="CC0000"/>
                </a:solidFill>
              </a:rPr>
              <a:t>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1434475" y="2315875"/>
            <a:ext cx="32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</a:rPr>
              <a:t>माण्डव्या:</a:t>
            </a:r>
            <a:r>
              <a:rPr b="1" lang="en" sz="1500">
                <a:solidFill>
                  <a:srgbClr val="CC0000"/>
                </a:solidFill>
              </a:rPr>
              <a:t>(</a:t>
            </a:r>
            <a:r>
              <a:rPr b="1" lang="en" sz="1500">
                <a:solidFill>
                  <a:srgbClr val="CC0000"/>
                </a:solidFill>
              </a:rPr>
              <a:t>माण्डवी</a:t>
            </a:r>
            <a:r>
              <a:rPr b="1" lang="en" sz="1500">
                <a:solidFill>
                  <a:srgbClr val="CC0000"/>
                </a:solidFill>
              </a:rPr>
              <a:t>)</a:t>
            </a:r>
            <a:r>
              <a:rPr b="1" lang="en" sz="2100">
                <a:solidFill>
                  <a:srgbClr val="CC0000"/>
                </a:solidFill>
              </a:rPr>
              <a:t> पति:</a:t>
            </a:r>
            <a:r>
              <a:rPr b="1" lang="en" sz="2100">
                <a:solidFill>
                  <a:srgbClr val="CC0000"/>
                </a:solidFill>
              </a:rPr>
              <a:t> क: ?</a:t>
            </a:r>
            <a:endParaRPr b="1" sz="2100">
              <a:solidFill>
                <a:srgbClr val="CC0000"/>
              </a:solidFill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195950" y="411725"/>
            <a:ext cx="12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दशरथ: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707725" y="1022963"/>
            <a:ext cx="12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मिथिला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5262350" y="1670375"/>
            <a:ext cx="169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गन्धार देश: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5262350" y="2381213"/>
            <a:ext cx="141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भरत: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5445500" y="3092075"/>
            <a:ext cx="133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द्रुपद: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5548050" y="3866375"/>
            <a:ext cx="152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अभिमन्यु:</a:t>
            </a:r>
            <a:r>
              <a:rPr b="1" lang="en" sz="2100">
                <a:solidFill>
                  <a:srgbClr val="38761D"/>
                </a:solidFill>
              </a:rPr>
              <a:t> |</a:t>
            </a:r>
            <a:endParaRPr b="1" sz="21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